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6459200" cy="21945600"/>
  <p:notesSz cx="6858000" cy="9144000"/>
  <p:embeddedFontLst>
    <p:embeddedFont>
      <p:font typeface="Bree Serif" panose="020B0604020202020204" charset="0"/>
      <p:regular r:id="rId4"/>
    </p:embeddedFont>
    <p:embeddedFont>
      <p:font typeface="Klose Slab expanded" panose="020B0604020202020204" charset="0"/>
      <p:regular r:id="rId5"/>
    </p:embeddedFont>
    <p:embeddedFont>
      <p:font typeface="Roca One" panose="020B0604020202020204" charset="0"/>
      <p:regular r:id="rId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7B2B"/>
    <a:srgbClr val="CCDD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52" d="100"/>
          <a:sy n="52" d="100"/>
        </p:scale>
        <p:origin x="1147" y="57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5" Type="http://schemas.openxmlformats.org/officeDocument/2006/relationships/font" Target="fonts/font2.fntdata"/><Relationship Id="rId10" Type="http://schemas.openxmlformats.org/officeDocument/2006/relationships/tableStyles" Target="tableStyles.xml"/><Relationship Id="rId4" Type="http://schemas.openxmlformats.org/officeDocument/2006/relationships/font" Target="fonts/font1.fntdata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1FEF59-A154-448B-9E9A-9406BA14134F}" type="datetimeFigureOut">
              <a:rPr lang="es-MX" smtClean="0"/>
              <a:t>23/06/2026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B6F749-6AEA-43E9-A738-1932D8D9AA1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79773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B6F749-6AEA-43E9-A738-1932D8D9AA1E}" type="slidenum">
              <a:rPr lang="es-MX" smtClean="0"/>
              <a:t>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52864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ounded Rectangle 65"/>
          <p:cNvSpPr/>
          <p:nvPr/>
        </p:nvSpPr>
        <p:spPr>
          <a:xfrm>
            <a:off x="406998" y="5814303"/>
            <a:ext cx="3931920" cy="182880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0B4F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2" name="Group 2"/>
          <p:cNvGrpSpPr/>
          <p:nvPr/>
        </p:nvGrpSpPr>
        <p:grpSpPr>
          <a:xfrm>
            <a:off x="-89804" y="-1673544"/>
            <a:ext cx="17399658" cy="24269500"/>
            <a:chOff x="0" y="0"/>
            <a:chExt cx="3038035" cy="4237532"/>
          </a:xfrm>
          <a:solidFill>
            <a:srgbClr val="CCDDAB"/>
          </a:solidFill>
        </p:grpSpPr>
        <p:sp>
          <p:nvSpPr>
            <p:cNvPr id="3" name="Freeform 3"/>
            <p:cNvSpPr/>
            <p:nvPr/>
          </p:nvSpPr>
          <p:spPr>
            <a:xfrm>
              <a:off x="0" y="0"/>
              <a:ext cx="3038035" cy="4237532"/>
            </a:xfrm>
            <a:custGeom>
              <a:avLst/>
              <a:gdLst/>
              <a:ahLst/>
              <a:cxnLst/>
              <a:rect l="l" t="t" r="r" b="b"/>
              <a:pathLst>
                <a:path w="3038035" h="4237532">
                  <a:moveTo>
                    <a:pt x="0" y="0"/>
                  </a:moveTo>
                  <a:lnTo>
                    <a:pt x="3038035" y="0"/>
                  </a:lnTo>
                  <a:lnTo>
                    <a:pt x="3038035" y="4237532"/>
                  </a:lnTo>
                  <a:lnTo>
                    <a:pt x="0" y="4237532"/>
                  </a:lnTo>
                  <a:close/>
                </a:path>
              </a:pathLst>
            </a:custGeom>
            <a:grpFill/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14287"/>
              <a:ext cx="3038034" cy="4208957"/>
            </a:xfrm>
            <a:prstGeom prst="rect">
              <a:avLst/>
            </a:prstGeom>
            <a:grpFill/>
          </p:spPr>
          <p:txBody>
            <a:bodyPr lIns="52134" tIns="52134" rIns="52134" bIns="52134" rtlCol="0" anchor="ctr"/>
            <a:lstStyle/>
            <a:p>
              <a:pPr algn="ctr">
                <a:lnSpc>
                  <a:spcPts val="2011"/>
                </a:lnSpc>
              </a:pPr>
              <a:endParaRPr dirty="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78114" y="-1096566"/>
            <a:ext cx="17387962" cy="2588764"/>
            <a:chOff x="0" y="-22699"/>
            <a:chExt cx="2903671" cy="578100"/>
          </a:xfrm>
        </p:grpSpPr>
        <p:sp>
          <p:nvSpPr>
            <p:cNvPr id="6" name="Freeform 6"/>
            <p:cNvSpPr/>
            <p:nvPr/>
          </p:nvSpPr>
          <p:spPr>
            <a:xfrm>
              <a:off x="0" y="-22699"/>
              <a:ext cx="2903671" cy="578100"/>
            </a:xfrm>
            <a:custGeom>
              <a:avLst/>
              <a:gdLst/>
              <a:ahLst/>
              <a:cxnLst/>
              <a:rect l="l" t="t" r="r" b="b"/>
              <a:pathLst>
                <a:path w="2903671" h="555401">
                  <a:moveTo>
                    <a:pt x="0" y="0"/>
                  </a:moveTo>
                  <a:lnTo>
                    <a:pt x="2903671" y="0"/>
                  </a:lnTo>
                  <a:lnTo>
                    <a:pt x="2903671" y="555401"/>
                  </a:lnTo>
                  <a:lnTo>
                    <a:pt x="0" y="55540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MX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28575"/>
              <a:ext cx="2903671" cy="526826"/>
            </a:xfrm>
            <a:prstGeom prst="rect">
              <a:avLst/>
            </a:prstGeom>
          </p:spPr>
          <p:txBody>
            <a:bodyPr lIns="52134" tIns="52134" rIns="52134" bIns="52134" rtlCol="0" anchor="ctr"/>
            <a:lstStyle/>
            <a:p>
              <a:pPr algn="ctr">
                <a:lnSpc>
                  <a:spcPts val="2011"/>
                </a:lnSpc>
              </a:pPr>
              <a:endParaRPr/>
            </a:p>
          </p:txBody>
        </p:sp>
      </p:grpSp>
      <p:sp>
        <p:nvSpPr>
          <p:cNvPr id="36" name="Freeform 36"/>
          <p:cNvSpPr/>
          <p:nvPr/>
        </p:nvSpPr>
        <p:spPr>
          <a:xfrm>
            <a:off x="-76200" y="-962226"/>
            <a:ext cx="2018634" cy="1120561"/>
          </a:xfrm>
          <a:custGeom>
            <a:avLst/>
            <a:gdLst/>
            <a:ahLst/>
            <a:cxnLst/>
            <a:rect l="l" t="t" r="r" b="b"/>
            <a:pathLst>
              <a:path w="2265580" h="1361194">
                <a:moveTo>
                  <a:pt x="0" y="0"/>
                </a:moveTo>
                <a:lnTo>
                  <a:pt x="2265581" y="0"/>
                </a:lnTo>
                <a:lnTo>
                  <a:pt x="2265581" y="1361194"/>
                </a:lnTo>
                <a:lnTo>
                  <a:pt x="0" y="136119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38" name="Group 38"/>
          <p:cNvGrpSpPr/>
          <p:nvPr/>
        </p:nvGrpSpPr>
        <p:grpSpPr>
          <a:xfrm>
            <a:off x="14167247" y="0"/>
            <a:ext cx="1600199" cy="1205343"/>
            <a:chOff x="0" y="0"/>
            <a:chExt cx="812800" cy="812800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-78303" r="-78303"/>
              </a:stretch>
            </a:blipFill>
          </p:spPr>
          <p:txBody>
            <a:bodyPr/>
            <a:lstStyle/>
            <a:p>
              <a:endParaRPr lang="es-MX"/>
            </a:p>
          </p:txBody>
        </p:sp>
      </p:grpSp>
      <p:sp>
        <p:nvSpPr>
          <p:cNvPr id="41" name="AutoShape 41"/>
          <p:cNvSpPr/>
          <p:nvPr/>
        </p:nvSpPr>
        <p:spPr>
          <a:xfrm flipV="1">
            <a:off x="8496526" y="1698717"/>
            <a:ext cx="51836" cy="20910675"/>
          </a:xfrm>
          <a:prstGeom prst="line">
            <a:avLst/>
          </a:prstGeom>
          <a:ln w="19050" cap="flat">
            <a:solidFill>
              <a:schemeClr val="accent3">
                <a:lumMod val="50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MX"/>
          </a:p>
        </p:txBody>
      </p:sp>
      <p:sp>
        <p:nvSpPr>
          <p:cNvPr id="49" name="TextBox 49"/>
          <p:cNvSpPr txBox="1"/>
          <p:nvPr/>
        </p:nvSpPr>
        <p:spPr>
          <a:xfrm>
            <a:off x="4078686" y="-1067314"/>
            <a:ext cx="9141663" cy="20159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3600" b="1" dirty="0">
                <a:solidFill>
                  <a:srgbClr val="3F5340"/>
                </a:solidFill>
                <a:latin typeface="Arial" panose="020B0604020202020204" pitchFamily="34" charset="0"/>
                <a:ea typeface="Roca One"/>
                <a:cs typeface="Arial" panose="020B0604020202020204" pitchFamily="34" charset="0"/>
                <a:sym typeface="Roca One"/>
              </a:rPr>
              <a:t>Título del Trabajo </a:t>
            </a:r>
          </a:p>
          <a:p>
            <a:pPr algn="ctr"/>
            <a:r>
              <a:rPr lang="en-US" sz="2000" dirty="0">
                <a:solidFill>
                  <a:srgbClr val="3F5340"/>
                </a:solidFill>
                <a:latin typeface="Arial" panose="020B0604020202020204" pitchFamily="34" charset="0"/>
                <a:ea typeface="Roca One"/>
                <a:cs typeface="Arial" panose="020B0604020202020204" pitchFamily="34" charset="0"/>
                <a:sym typeface="Roca One"/>
              </a:rPr>
              <a:t>(</a:t>
            </a:r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Arial 36</a:t>
            </a: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, centrado, </a:t>
            </a:r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negritas</a:t>
            </a:r>
            <a:r>
              <a:rPr lang="es-MX" sz="2000" dirty="0">
                <a:latin typeface="Arial" panose="020B0604020202020204" pitchFamily="34" charset="0"/>
                <a:cs typeface="Arial" panose="020B0604020202020204" pitchFamily="34" charset="0"/>
              </a:rPr>
              <a:t>, máximo </a:t>
            </a:r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12 palabras)</a:t>
            </a:r>
            <a:endParaRPr lang="es-MX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4527"/>
              </a:lnSpc>
            </a:pPr>
            <a:r>
              <a:rPr lang="en-US" sz="3600" dirty="0">
                <a:solidFill>
                  <a:srgbClr val="3F5340"/>
                </a:solidFill>
                <a:latin typeface="Arial" panose="020B0604020202020204" pitchFamily="34" charset="0"/>
                <a:ea typeface="Roca One"/>
                <a:cs typeface="Arial" panose="020B0604020202020204" pitchFamily="34" charset="0"/>
                <a:sym typeface="Roca One"/>
              </a:rPr>
              <a:t> </a:t>
            </a:r>
          </a:p>
          <a:p>
            <a:pPr algn="ctr">
              <a:lnSpc>
                <a:spcPts val="4527"/>
              </a:lnSpc>
            </a:pPr>
            <a:endParaRPr lang="en-US" sz="3600" dirty="0">
              <a:solidFill>
                <a:srgbClr val="3F5340"/>
              </a:solidFill>
              <a:latin typeface="Roca One"/>
              <a:ea typeface="Roca One"/>
              <a:cs typeface="Roca One"/>
              <a:sym typeface="Roca One"/>
            </a:endParaRPr>
          </a:p>
        </p:txBody>
      </p:sp>
      <p:sp>
        <p:nvSpPr>
          <p:cNvPr id="50" name="TextBox 50"/>
          <p:cNvSpPr txBox="1"/>
          <p:nvPr/>
        </p:nvSpPr>
        <p:spPr>
          <a:xfrm>
            <a:off x="3007819" y="-89130"/>
            <a:ext cx="10811277" cy="17858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200" b="1" u="sng" dirty="0">
                <a:solidFill>
                  <a:srgbClr val="3F5340"/>
                </a:solidFill>
                <a:latin typeface="Arial" panose="020B0604020202020204" pitchFamily="34" charset="0"/>
                <a:ea typeface="Bree Serif"/>
                <a:cs typeface="Arial" panose="020B0604020202020204" pitchFamily="34" charset="0"/>
                <a:sym typeface="Bree Serif"/>
              </a:rPr>
              <a:t>Autor Nombre Apellido</a:t>
            </a:r>
            <a:r>
              <a:rPr lang="es-ES" sz="2200" b="1" baseline="30000" dirty="0">
                <a:solidFill>
                  <a:srgbClr val="3F5340"/>
                </a:solidFill>
                <a:latin typeface="Arial" panose="020B0604020202020204" pitchFamily="34" charset="0"/>
                <a:ea typeface="Bree Serif"/>
                <a:cs typeface="Arial" panose="020B0604020202020204" pitchFamily="34" charset="0"/>
                <a:sym typeface="Bree Serif"/>
              </a:rPr>
              <a:t>1</a:t>
            </a:r>
            <a:r>
              <a:rPr lang="es-ES" sz="2200" dirty="0">
                <a:solidFill>
                  <a:srgbClr val="3F5340"/>
                </a:solidFill>
                <a:latin typeface="Arial" panose="020B0604020202020204" pitchFamily="34" charset="0"/>
                <a:ea typeface="Bree Serif"/>
                <a:cs typeface="Arial" panose="020B0604020202020204" pitchFamily="34" charset="0"/>
                <a:sym typeface="Bree Serif"/>
              </a:rPr>
              <a:t>, Autor Nombre Apellido</a:t>
            </a:r>
            <a:r>
              <a:rPr lang="es-ES" sz="2200" baseline="30000" dirty="0">
                <a:solidFill>
                  <a:srgbClr val="3F5340"/>
                </a:solidFill>
                <a:latin typeface="Arial" panose="020B0604020202020204" pitchFamily="34" charset="0"/>
                <a:ea typeface="Bree Serif"/>
                <a:cs typeface="Arial" panose="020B0604020202020204" pitchFamily="34" charset="0"/>
                <a:sym typeface="Bree Serif"/>
              </a:rPr>
              <a:t>2</a:t>
            </a:r>
            <a:r>
              <a:rPr lang="es-ES" sz="2200" dirty="0">
                <a:solidFill>
                  <a:srgbClr val="3F5340"/>
                </a:solidFill>
                <a:latin typeface="Arial" panose="020B0604020202020204" pitchFamily="34" charset="0"/>
                <a:ea typeface="Bree Serif"/>
                <a:cs typeface="Arial" panose="020B0604020202020204" pitchFamily="34" charset="0"/>
                <a:sym typeface="Bree Serif"/>
              </a:rPr>
              <a:t>, …</a:t>
            </a:r>
          </a:p>
          <a:p>
            <a:pPr algn="ctr">
              <a:lnSpc>
                <a:spcPct val="150000"/>
              </a:lnSpc>
            </a:pPr>
            <a:r>
              <a:rPr lang="es-ES" sz="2200" dirty="0">
                <a:solidFill>
                  <a:srgbClr val="3F5340"/>
                </a:solidFill>
                <a:latin typeface="Arial" panose="020B0604020202020204" pitchFamily="34" charset="0"/>
                <a:ea typeface="Bree Serif"/>
                <a:cs typeface="Arial" panose="020B0604020202020204" pitchFamily="34" charset="0"/>
                <a:sym typeface="Bree Serif"/>
              </a:rPr>
              <a:t>Dirección completa de la institución de afiliación</a:t>
            </a:r>
          </a:p>
          <a:p>
            <a:pPr algn="ctr">
              <a:lnSpc>
                <a:spcPct val="150000"/>
              </a:lnSpc>
            </a:pPr>
            <a:r>
              <a:rPr lang="es-ES" sz="2200" dirty="0">
                <a:solidFill>
                  <a:srgbClr val="3F5340"/>
                </a:solidFill>
                <a:latin typeface="Arial" panose="020B0604020202020204" pitchFamily="34" charset="0"/>
                <a:ea typeface="Bree Serif"/>
                <a:cs typeface="Arial" panose="020B0604020202020204" pitchFamily="34" charset="0"/>
                <a:sym typeface="Bree Serif"/>
              </a:rPr>
              <a:t> ejemplo@uaz.edu.mx (Arial 22)</a:t>
            </a:r>
            <a:endParaRPr lang="en-US" sz="2200" dirty="0">
              <a:solidFill>
                <a:srgbClr val="3F5340"/>
              </a:solidFill>
              <a:latin typeface="Arial" panose="020B0604020202020204" pitchFamily="34" charset="0"/>
              <a:ea typeface="Bree Serif"/>
              <a:cs typeface="Arial" panose="020B0604020202020204" pitchFamily="34" charset="0"/>
              <a:sym typeface="Bree Serif"/>
            </a:endParaRPr>
          </a:p>
          <a:p>
            <a:pPr algn="ctr">
              <a:lnSpc>
                <a:spcPts val="2011"/>
              </a:lnSpc>
            </a:pPr>
            <a:endParaRPr lang="en-US" sz="2200" dirty="0">
              <a:solidFill>
                <a:srgbClr val="3F5340"/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  <p:sp>
        <p:nvSpPr>
          <p:cNvPr id="60" name="TextBox 60"/>
          <p:cNvSpPr txBox="1"/>
          <p:nvPr/>
        </p:nvSpPr>
        <p:spPr>
          <a:xfrm>
            <a:off x="14124549" y="175623"/>
            <a:ext cx="1600199" cy="9767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631"/>
              </a:lnSpc>
              <a:spcBef>
                <a:spcPct val="0"/>
              </a:spcBef>
            </a:pPr>
            <a:r>
              <a:rPr lang="en-US" sz="1879" dirty="0">
                <a:solidFill>
                  <a:srgbClr val="000000"/>
                </a:solidFill>
                <a:latin typeface="Bree Serif"/>
                <a:ea typeface="Bree Serif"/>
                <a:cs typeface="Bree Serif"/>
                <a:sym typeface="Bree Serif"/>
              </a:rPr>
              <a:t>Colocar logo </a:t>
            </a:r>
          </a:p>
          <a:p>
            <a:pPr algn="ctr">
              <a:lnSpc>
                <a:spcPts val="2631"/>
              </a:lnSpc>
              <a:spcBef>
                <a:spcPct val="0"/>
              </a:spcBef>
            </a:pPr>
            <a:r>
              <a:rPr lang="en-US" sz="1879" dirty="0">
                <a:solidFill>
                  <a:srgbClr val="000000"/>
                </a:solidFill>
                <a:latin typeface="Bree Serif"/>
                <a:ea typeface="Bree Serif"/>
                <a:cs typeface="Bree Serif"/>
                <a:sym typeface="Bree Serif"/>
              </a:rPr>
              <a:t>de tu institución</a:t>
            </a:r>
          </a:p>
        </p:txBody>
      </p:sp>
      <p:grpSp>
        <p:nvGrpSpPr>
          <p:cNvPr id="64" name="Grupo 63">
            <a:extLst>
              <a:ext uri="{FF2B5EF4-FFF2-40B4-BE49-F238E27FC236}">
                <a16:creationId xmlns:a16="http://schemas.microsoft.com/office/drawing/2014/main" id="{B1FE30FF-35F6-4C55-85B3-882F15E611A1}"/>
              </a:ext>
            </a:extLst>
          </p:cNvPr>
          <p:cNvGrpSpPr/>
          <p:nvPr/>
        </p:nvGrpSpPr>
        <p:grpSpPr>
          <a:xfrm>
            <a:off x="2149646" y="-1018775"/>
            <a:ext cx="1274612" cy="1351093"/>
            <a:chOff x="2514857" y="1433994"/>
            <a:chExt cx="1447543" cy="1343122"/>
          </a:xfrm>
        </p:grpSpPr>
        <p:sp>
          <p:nvSpPr>
            <p:cNvPr id="44" name="Freeform 44"/>
            <p:cNvSpPr/>
            <p:nvPr/>
          </p:nvSpPr>
          <p:spPr>
            <a:xfrm>
              <a:off x="2514857" y="1671660"/>
              <a:ext cx="955959" cy="889042"/>
            </a:xfrm>
            <a:custGeom>
              <a:avLst/>
              <a:gdLst/>
              <a:ahLst/>
              <a:cxnLst/>
              <a:rect l="l" t="t" r="r" b="b"/>
              <a:pathLst>
                <a:path w="955959" h="889042">
                  <a:moveTo>
                    <a:pt x="0" y="0"/>
                  </a:moveTo>
                  <a:lnTo>
                    <a:pt x="955959" y="0"/>
                  </a:lnTo>
                  <a:lnTo>
                    <a:pt x="955959" y="889041"/>
                  </a:lnTo>
                  <a:lnTo>
                    <a:pt x="0" y="8890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s-MX" dirty="0"/>
            </a:p>
          </p:txBody>
        </p:sp>
        <p:grpSp>
          <p:nvGrpSpPr>
            <p:cNvPr id="63" name="Grupo 62">
              <a:extLst>
                <a:ext uri="{FF2B5EF4-FFF2-40B4-BE49-F238E27FC236}">
                  <a16:creationId xmlns:a16="http://schemas.microsoft.com/office/drawing/2014/main" id="{EAF8A55C-8F28-4417-812E-D5EE55D099C4}"/>
                </a:ext>
              </a:extLst>
            </p:cNvPr>
            <p:cNvGrpSpPr/>
            <p:nvPr/>
          </p:nvGrpSpPr>
          <p:grpSpPr>
            <a:xfrm>
              <a:off x="2643450" y="1433994"/>
              <a:ext cx="1318950" cy="1343122"/>
              <a:chOff x="1585627" y="1433994"/>
              <a:chExt cx="1318950" cy="1343122"/>
            </a:xfrm>
          </p:grpSpPr>
          <p:sp>
            <p:nvSpPr>
              <p:cNvPr id="45" name="Freeform 45"/>
              <p:cNvSpPr/>
              <p:nvPr/>
            </p:nvSpPr>
            <p:spPr>
              <a:xfrm>
                <a:off x="2593890" y="1433994"/>
                <a:ext cx="310687" cy="296347"/>
              </a:xfrm>
              <a:custGeom>
                <a:avLst/>
                <a:gdLst/>
                <a:ahLst/>
                <a:cxnLst/>
                <a:rect l="l" t="t" r="r" b="b"/>
                <a:pathLst>
                  <a:path w="310687" h="296347">
                    <a:moveTo>
                      <a:pt x="0" y="0"/>
                    </a:moveTo>
                    <a:lnTo>
                      <a:pt x="310687" y="0"/>
                    </a:lnTo>
                    <a:lnTo>
                      <a:pt x="310687" y="296348"/>
                    </a:lnTo>
                    <a:lnTo>
                      <a:pt x="0" y="29634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46" name="Freeform 46"/>
              <p:cNvSpPr/>
              <p:nvPr/>
            </p:nvSpPr>
            <p:spPr>
              <a:xfrm>
                <a:off x="1585627" y="1671661"/>
                <a:ext cx="1242747" cy="1070674"/>
              </a:xfrm>
              <a:custGeom>
                <a:avLst/>
                <a:gdLst/>
                <a:ahLst/>
                <a:cxnLst/>
                <a:rect l="l" t="t" r="r" b="b"/>
                <a:pathLst>
                  <a:path w="1242747" h="1070674">
                    <a:moveTo>
                      <a:pt x="0" y="0"/>
                    </a:moveTo>
                    <a:lnTo>
                      <a:pt x="1242747" y="0"/>
                    </a:lnTo>
                    <a:lnTo>
                      <a:pt x="1242747" y="1070674"/>
                    </a:lnTo>
                    <a:lnTo>
                      <a:pt x="0" y="1070674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47" name="Freeform 47"/>
              <p:cNvSpPr/>
              <p:nvPr/>
            </p:nvSpPr>
            <p:spPr>
              <a:xfrm>
                <a:off x="2259304" y="2548881"/>
                <a:ext cx="477979" cy="228235"/>
              </a:xfrm>
              <a:custGeom>
                <a:avLst/>
                <a:gdLst/>
                <a:ahLst/>
                <a:cxnLst/>
                <a:rect l="l" t="t" r="r" b="b"/>
                <a:pathLst>
                  <a:path w="477979" h="228235">
                    <a:moveTo>
                      <a:pt x="0" y="0"/>
                    </a:moveTo>
                    <a:lnTo>
                      <a:pt x="477980" y="0"/>
                    </a:lnTo>
                    <a:lnTo>
                      <a:pt x="477980" y="228236"/>
                    </a:lnTo>
                    <a:lnTo>
                      <a:pt x="0" y="228236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62" name="TextBox 62"/>
              <p:cNvSpPr txBox="1"/>
              <p:nvPr/>
            </p:nvSpPr>
            <p:spPr>
              <a:xfrm>
                <a:off x="2027389" y="2137536"/>
                <a:ext cx="712763" cy="158189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1288"/>
                  </a:lnSpc>
                </a:pPr>
                <a:r>
                  <a:rPr lang="en-US" sz="920" dirty="0" err="1">
                    <a:solidFill>
                      <a:srgbClr val="000000"/>
                    </a:solidFill>
                    <a:latin typeface="Klose Slab expanded"/>
                    <a:ea typeface="Klose Slab expanded"/>
                    <a:cs typeface="Klose Slab expanded"/>
                    <a:sym typeface="Klose Slab expanded"/>
                  </a:rPr>
                  <a:t>conomía</a:t>
                </a:r>
                <a:endParaRPr lang="en-US" sz="920" dirty="0">
                  <a:solidFill>
                    <a:srgbClr val="000000"/>
                  </a:solidFill>
                  <a:latin typeface="Klose Slab expanded"/>
                  <a:ea typeface="Klose Slab expanded"/>
                  <a:cs typeface="Klose Slab expanded"/>
                  <a:sym typeface="Klose Slab expanded"/>
                </a:endParaRPr>
              </a:p>
            </p:txBody>
          </p:sp>
        </p:grpSp>
      </p:grpSp>
      <p:sp>
        <p:nvSpPr>
          <p:cNvPr id="65" name="Rectangle 64"/>
          <p:cNvSpPr/>
          <p:nvPr/>
        </p:nvSpPr>
        <p:spPr>
          <a:xfrm>
            <a:off x="-77904" y="-1453082"/>
            <a:ext cx="17360829" cy="356516"/>
          </a:xfrm>
          <a:prstGeom prst="rect">
            <a:avLst/>
          </a:prstGeom>
          <a:solidFill>
            <a:srgbClr val="1B7B2B"/>
          </a:solidFill>
          <a:ln>
            <a:solidFill>
              <a:srgbClr val="0B4F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7" name="Rectangle 66"/>
          <p:cNvSpPr/>
          <p:nvPr/>
        </p:nvSpPr>
        <p:spPr>
          <a:xfrm>
            <a:off x="7840" y="1752277"/>
            <a:ext cx="8526560" cy="596013"/>
          </a:xfrm>
          <a:prstGeom prst="rect">
            <a:avLst/>
          </a:prstGeom>
          <a:solidFill>
            <a:srgbClr val="1B7B2B"/>
          </a:solidFill>
          <a:ln>
            <a:solidFill>
              <a:srgbClr val="0B4F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INTRODUCCIÓN</a:t>
            </a:r>
            <a:endParaRPr sz="32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Rounded Rectangle 67"/>
          <p:cNvSpPr/>
          <p:nvPr/>
        </p:nvSpPr>
        <p:spPr>
          <a:xfrm>
            <a:off x="9032049" y="13016445"/>
            <a:ext cx="7634654" cy="3081843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2E8B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2400" dirty="0">
                <a:solidFill>
                  <a:srgbClr val="3F5340"/>
                </a:solidFill>
                <a:latin typeface="Arial" panose="020B0604020202020204" pitchFamily="34" charset="0"/>
                <a:cs typeface="Arial" panose="020B0604020202020204" pitchFamily="34" charset="0"/>
                <a:sym typeface="Bree Serif"/>
              </a:rPr>
              <a:t>Resume los principales hallazgos, las aportaciones del estudio y su relevancia para el tema investigado, destacando el cumplimiento de los objetivos planteados.</a:t>
            </a:r>
            <a:endParaRPr sz="2400" dirty="0">
              <a:solidFill>
                <a:srgbClr val="3F53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Rounded Rectangle 73"/>
          <p:cNvSpPr/>
          <p:nvPr/>
        </p:nvSpPr>
        <p:spPr>
          <a:xfrm>
            <a:off x="0" y="2552836"/>
            <a:ext cx="8401999" cy="2776991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ts val="2106"/>
              </a:lnSpc>
            </a:pPr>
            <a:r>
              <a:rPr lang="es-ES" sz="2400" b="1" dirty="0">
                <a:solidFill>
                  <a:srgbClr val="3F5340"/>
                </a:solidFill>
                <a:latin typeface="Arial" panose="020B0604020202020204" pitchFamily="34" charset="0"/>
                <a:ea typeface="Bree Serif"/>
                <a:cs typeface="Arial" panose="020B0604020202020204" pitchFamily="34" charset="0"/>
                <a:sym typeface="Bree Serif"/>
              </a:rPr>
              <a:t>ARIAL 24. </a:t>
            </a:r>
            <a:r>
              <a:rPr lang="es-ES" sz="2400" dirty="0">
                <a:solidFill>
                  <a:srgbClr val="3F5340"/>
                </a:solidFill>
                <a:latin typeface="Arial" panose="020B0604020202020204" pitchFamily="34" charset="0"/>
                <a:ea typeface="Bree Serif"/>
                <a:cs typeface="Arial" panose="020B0604020202020204" pitchFamily="34" charset="0"/>
                <a:sym typeface="Bree Serif"/>
              </a:rPr>
              <a:t>Describe el contexto, la problemática, la importancia del estudio y el objetivo de la investigación. Su propósito es brindar al lector una visión general del tema y justificar la realización del trabajo. </a:t>
            </a:r>
            <a:endParaRPr lang="en-US" sz="2400" b="1" dirty="0">
              <a:solidFill>
                <a:srgbClr val="3F5340"/>
              </a:solidFill>
              <a:latin typeface="Arial" panose="020B0604020202020204" pitchFamily="34" charset="0"/>
              <a:ea typeface="Bree Serif"/>
              <a:cs typeface="Arial" panose="020B0604020202020204" pitchFamily="34" charset="0"/>
              <a:sym typeface="Bree Serif"/>
            </a:endParaRPr>
          </a:p>
        </p:txBody>
      </p:sp>
      <p:pic>
        <p:nvPicPr>
          <p:cNvPr id="8" name="Imagen 7" descr="triada admin uaz 2025_2029">
            <a:extLst>
              <a:ext uri="{FF2B5EF4-FFF2-40B4-BE49-F238E27FC236}">
                <a16:creationId xmlns:a16="http://schemas.microsoft.com/office/drawing/2014/main" id="{0C5334A7-2633-6F9E-87D4-F25FF81E21D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725400" y="-1099164"/>
            <a:ext cx="4431261" cy="1022992"/>
          </a:xfrm>
          <a:prstGeom prst="rect">
            <a:avLst/>
          </a:prstGeom>
          <a:noFill/>
        </p:spPr>
      </p:pic>
      <p:sp>
        <p:nvSpPr>
          <p:cNvPr id="37" name="Rectangle 66">
            <a:extLst>
              <a:ext uri="{FF2B5EF4-FFF2-40B4-BE49-F238E27FC236}">
                <a16:creationId xmlns:a16="http://schemas.microsoft.com/office/drawing/2014/main" id="{956FB97F-19B0-0AF6-09C9-6F1160E9900A}"/>
              </a:ext>
            </a:extLst>
          </p:cNvPr>
          <p:cNvSpPr/>
          <p:nvPr/>
        </p:nvSpPr>
        <p:spPr>
          <a:xfrm>
            <a:off x="-27071" y="13868077"/>
            <a:ext cx="8526561" cy="457523"/>
          </a:xfrm>
          <a:prstGeom prst="rect">
            <a:avLst/>
          </a:prstGeom>
          <a:solidFill>
            <a:srgbClr val="1B7B2B"/>
          </a:solidFill>
          <a:ln>
            <a:solidFill>
              <a:srgbClr val="0B4F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MATERIALES Y MÉTODOS</a:t>
            </a:r>
            <a:endParaRPr sz="32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Rounded Rectangle 73">
            <a:extLst>
              <a:ext uri="{FF2B5EF4-FFF2-40B4-BE49-F238E27FC236}">
                <a16:creationId xmlns:a16="http://schemas.microsoft.com/office/drawing/2014/main" id="{F00DDE67-6A37-1EA9-57D2-83871BDA5D0A}"/>
              </a:ext>
            </a:extLst>
          </p:cNvPr>
          <p:cNvSpPr/>
          <p:nvPr/>
        </p:nvSpPr>
        <p:spPr>
          <a:xfrm>
            <a:off x="33437" y="15118095"/>
            <a:ext cx="8339848" cy="2560305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ts val="2106"/>
              </a:lnSpc>
            </a:pPr>
            <a:r>
              <a:rPr lang="es-MX" sz="2400" dirty="0">
                <a:solidFill>
                  <a:srgbClr val="3F5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Describe el diseño de la investigación, las fuentes de información, los instrumentos utilizados, el procedimiento seguido y las técnicas de análisis empleadas para alcanzar los objetivos del estudio</a:t>
            </a:r>
            <a:r>
              <a:rPr lang="es-MX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ts val="2106"/>
              </a:lnSpc>
            </a:pPr>
            <a:r>
              <a:rPr lang="en-US" sz="2400" dirty="0">
                <a:solidFill>
                  <a:srgbClr val="3F5340"/>
                </a:solidFill>
                <a:latin typeface="Arial" panose="020B0604020202020204" pitchFamily="34" charset="0"/>
                <a:cs typeface="Arial" panose="020B0604020202020204" pitchFamily="34" charset="0"/>
                <a:sym typeface="Bree Serif"/>
              </a:rPr>
              <a:t>Se </a:t>
            </a:r>
            <a:r>
              <a:rPr lang="en-US" sz="2400" dirty="0" err="1">
                <a:solidFill>
                  <a:srgbClr val="3F5340"/>
                </a:solidFill>
                <a:latin typeface="Arial" panose="020B0604020202020204" pitchFamily="34" charset="0"/>
                <a:cs typeface="Arial" panose="020B0604020202020204" pitchFamily="34" charset="0"/>
                <a:sym typeface="Bree Serif"/>
              </a:rPr>
              <a:t>pueden</a:t>
            </a:r>
            <a:r>
              <a:rPr lang="en-US" sz="2400" dirty="0">
                <a:solidFill>
                  <a:srgbClr val="3F5340"/>
                </a:solidFill>
                <a:latin typeface="Arial" panose="020B0604020202020204" pitchFamily="34" charset="0"/>
                <a:cs typeface="Arial" panose="020B0604020202020204" pitchFamily="34" charset="0"/>
                <a:sym typeface="Bree Serif"/>
              </a:rPr>
              <a:t> usar </a:t>
            </a:r>
            <a:r>
              <a:rPr lang="en-US" sz="2400" dirty="0" err="1">
                <a:solidFill>
                  <a:srgbClr val="3F5340"/>
                </a:solidFill>
                <a:latin typeface="Arial" panose="020B0604020202020204" pitchFamily="34" charset="0"/>
                <a:cs typeface="Arial" panose="020B0604020202020204" pitchFamily="34" charset="0"/>
                <a:sym typeface="Bree Serif"/>
              </a:rPr>
              <a:t>diagramas</a:t>
            </a:r>
            <a:r>
              <a:rPr lang="en-US" sz="2400" dirty="0">
                <a:solidFill>
                  <a:srgbClr val="3F5340"/>
                </a:solidFill>
                <a:latin typeface="Arial" panose="020B0604020202020204" pitchFamily="34" charset="0"/>
                <a:cs typeface="Arial" panose="020B0604020202020204" pitchFamily="34" charset="0"/>
                <a:sym typeface="Bree Serif"/>
              </a:rPr>
              <a:t> o </a:t>
            </a:r>
            <a:r>
              <a:rPr lang="en-US" sz="2400" dirty="0" err="1">
                <a:solidFill>
                  <a:srgbClr val="3F5340"/>
                </a:solidFill>
                <a:latin typeface="Arial" panose="020B0604020202020204" pitchFamily="34" charset="0"/>
                <a:cs typeface="Arial" panose="020B0604020202020204" pitchFamily="34" charset="0"/>
                <a:sym typeface="Bree Serif"/>
              </a:rPr>
              <a:t>mapas</a:t>
            </a:r>
            <a:r>
              <a:rPr lang="en-US" sz="2400" dirty="0">
                <a:solidFill>
                  <a:srgbClr val="3F5340"/>
                </a:solidFill>
                <a:latin typeface="Arial" panose="020B0604020202020204" pitchFamily="34" charset="0"/>
                <a:cs typeface="Arial" panose="020B0604020202020204" pitchFamily="34" charset="0"/>
                <a:sym typeface="Bree Serif"/>
              </a:rPr>
              <a:t> </a:t>
            </a:r>
            <a:r>
              <a:rPr lang="en-US" sz="2400" dirty="0" err="1">
                <a:solidFill>
                  <a:srgbClr val="3F5340"/>
                </a:solidFill>
                <a:latin typeface="Arial" panose="020B0604020202020204" pitchFamily="34" charset="0"/>
                <a:cs typeface="Arial" panose="020B0604020202020204" pitchFamily="34" charset="0"/>
                <a:sym typeface="Bree Serif"/>
              </a:rPr>
              <a:t>conceptuales</a:t>
            </a:r>
            <a:r>
              <a:rPr lang="en-US" sz="2400" dirty="0">
                <a:solidFill>
                  <a:srgbClr val="3F5340"/>
                </a:solidFill>
                <a:latin typeface="Arial" panose="020B0604020202020204" pitchFamily="34" charset="0"/>
                <a:cs typeface="Arial" panose="020B0604020202020204" pitchFamily="34" charset="0"/>
                <a:sym typeface="Bree Serif"/>
              </a:rPr>
              <a:t>.</a:t>
            </a:r>
          </a:p>
        </p:txBody>
      </p:sp>
      <p:sp>
        <p:nvSpPr>
          <p:cNvPr id="76" name="Rectangle 66">
            <a:extLst>
              <a:ext uri="{FF2B5EF4-FFF2-40B4-BE49-F238E27FC236}">
                <a16:creationId xmlns:a16="http://schemas.microsoft.com/office/drawing/2014/main" id="{817A89DD-F20A-E3CB-0D60-2E800B609E86}"/>
              </a:ext>
            </a:extLst>
          </p:cNvPr>
          <p:cNvSpPr/>
          <p:nvPr/>
        </p:nvSpPr>
        <p:spPr>
          <a:xfrm>
            <a:off x="9032049" y="1721423"/>
            <a:ext cx="8381052" cy="576303"/>
          </a:xfrm>
          <a:prstGeom prst="rect">
            <a:avLst/>
          </a:prstGeom>
          <a:solidFill>
            <a:srgbClr val="1B7B2B"/>
          </a:solidFill>
          <a:ln>
            <a:solidFill>
              <a:srgbClr val="0B4F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 Y DISCUSIÓN</a:t>
            </a:r>
            <a:endParaRPr sz="32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Rectángulo: esquinas redondeadas 77">
            <a:extLst>
              <a:ext uri="{FF2B5EF4-FFF2-40B4-BE49-F238E27FC236}">
                <a16:creationId xmlns:a16="http://schemas.microsoft.com/office/drawing/2014/main" id="{10C8F37D-0A16-2AAE-E22D-3810894CC332}"/>
              </a:ext>
            </a:extLst>
          </p:cNvPr>
          <p:cNvSpPr/>
          <p:nvPr/>
        </p:nvSpPr>
        <p:spPr>
          <a:xfrm>
            <a:off x="8916151" y="2668739"/>
            <a:ext cx="8246683" cy="3082356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2400" dirty="0">
                <a:solidFill>
                  <a:srgbClr val="3F5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 los hallazgos más relevantes de la investigación y su interpretación, destacando tendencias, relaciones y aportaciones al conocimiento mediante el apoyo de recursos gráficos y texto conciso.</a:t>
            </a:r>
          </a:p>
        </p:txBody>
      </p:sp>
      <p:sp>
        <p:nvSpPr>
          <p:cNvPr id="79" name="Rectangle 66">
            <a:extLst>
              <a:ext uri="{FF2B5EF4-FFF2-40B4-BE49-F238E27FC236}">
                <a16:creationId xmlns:a16="http://schemas.microsoft.com/office/drawing/2014/main" id="{843F4343-3CD0-675C-B23A-2B6FE88721A3}"/>
              </a:ext>
            </a:extLst>
          </p:cNvPr>
          <p:cNvSpPr/>
          <p:nvPr/>
        </p:nvSpPr>
        <p:spPr>
          <a:xfrm>
            <a:off x="8548368" y="11988684"/>
            <a:ext cx="8561643" cy="507579"/>
          </a:xfrm>
          <a:prstGeom prst="rect">
            <a:avLst/>
          </a:prstGeom>
          <a:solidFill>
            <a:srgbClr val="1B7B2B"/>
          </a:solidFill>
          <a:ln>
            <a:solidFill>
              <a:srgbClr val="0B4F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CONCLUSIONES</a:t>
            </a:r>
            <a:endParaRPr sz="32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Rectangle 66">
            <a:extLst>
              <a:ext uri="{FF2B5EF4-FFF2-40B4-BE49-F238E27FC236}">
                <a16:creationId xmlns:a16="http://schemas.microsoft.com/office/drawing/2014/main" id="{32FE885C-15F3-3B8E-C772-DE82A4AD3ED5}"/>
              </a:ext>
            </a:extLst>
          </p:cNvPr>
          <p:cNvSpPr/>
          <p:nvPr/>
        </p:nvSpPr>
        <p:spPr>
          <a:xfrm>
            <a:off x="8781782" y="17840930"/>
            <a:ext cx="8381052" cy="576303"/>
          </a:xfrm>
          <a:prstGeom prst="rect">
            <a:avLst/>
          </a:prstGeom>
          <a:solidFill>
            <a:srgbClr val="1B7B2B"/>
          </a:solidFill>
          <a:ln>
            <a:solidFill>
              <a:srgbClr val="0B4F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REFERENCIAS</a:t>
            </a:r>
            <a:endParaRPr sz="32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Rounded Rectangle 67">
            <a:extLst>
              <a:ext uri="{FF2B5EF4-FFF2-40B4-BE49-F238E27FC236}">
                <a16:creationId xmlns:a16="http://schemas.microsoft.com/office/drawing/2014/main" id="{9001F700-E10C-12EB-2CC1-25079E707F6F}"/>
              </a:ext>
            </a:extLst>
          </p:cNvPr>
          <p:cNvSpPr/>
          <p:nvPr/>
        </p:nvSpPr>
        <p:spPr>
          <a:xfrm>
            <a:off x="8913821" y="19168557"/>
            <a:ext cx="7634654" cy="3081843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2E8B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2000" b="1" dirty="0">
                <a:solidFill>
                  <a:schemeClr val="tx1"/>
                </a:solidFill>
                <a:latin typeface="Arial" panose="020B0604020202020204" pitchFamily="34" charset="0"/>
                <a:ea typeface="Bree Serif"/>
                <a:cs typeface="Arial" panose="020B0604020202020204" pitchFamily="34" charset="0"/>
                <a:sym typeface="Bree Serif"/>
              </a:rPr>
              <a:t>ARIAL 20. </a:t>
            </a:r>
            <a:r>
              <a:rPr lang="es-ES" sz="2000" dirty="0">
                <a:solidFill>
                  <a:srgbClr val="3F5340"/>
                </a:solidFill>
                <a:latin typeface="Arial" panose="020B0604020202020204" pitchFamily="34" charset="0"/>
                <a:cs typeface="Arial" panose="020B0604020202020204" pitchFamily="34" charset="0"/>
                <a:sym typeface="Bree Serif"/>
              </a:rPr>
              <a:t>Máximo 5 referencias importantes.</a:t>
            </a:r>
          </a:p>
          <a:p>
            <a:pPr algn="just"/>
            <a:r>
              <a:rPr lang="es-ES" sz="2000" dirty="0">
                <a:solidFill>
                  <a:srgbClr val="3F5340"/>
                </a:solidFill>
                <a:latin typeface="Arial" panose="020B0604020202020204" pitchFamily="34" charset="0"/>
                <a:cs typeface="Arial" panose="020B0604020202020204" pitchFamily="34" charset="0"/>
                <a:sym typeface="Bree Serif"/>
              </a:rPr>
              <a:t>Las citas y referencias deben estar completas, en formato APA 7° edición.</a:t>
            </a:r>
          </a:p>
          <a:p>
            <a:pPr algn="just"/>
            <a:endParaRPr lang="es-ES" sz="2000" dirty="0">
              <a:solidFill>
                <a:srgbClr val="3F5340"/>
              </a:solidFill>
              <a:latin typeface="Arial" panose="020B0604020202020204" pitchFamily="34" charset="0"/>
              <a:cs typeface="Arial" panose="020B0604020202020204" pitchFamily="34" charset="0"/>
              <a:sym typeface="Bree Serif"/>
            </a:endParaRPr>
          </a:p>
          <a:p>
            <a:pPr algn="just"/>
            <a:r>
              <a:rPr lang="es-ES" sz="20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s-ES" sz="2000" dirty="0">
                <a:solidFill>
                  <a:srgbClr val="3F5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Nota: Se recomienda usar un tamaño de poster estándar (por ejemplo, A0 vertical o 90x120 cm). Asegúrate de que el texto sea legible desde una distancia mínima de1 metro.</a:t>
            </a:r>
          </a:p>
        </p:txBody>
      </p:sp>
      <p:sp>
        <p:nvSpPr>
          <p:cNvPr id="35" name="Rectangle 66">
            <a:extLst>
              <a:ext uri="{FF2B5EF4-FFF2-40B4-BE49-F238E27FC236}">
                <a16:creationId xmlns:a16="http://schemas.microsoft.com/office/drawing/2014/main" id="{C71CD181-3DDD-40A8-A355-38E8DA8A9F84}"/>
              </a:ext>
            </a:extLst>
          </p:cNvPr>
          <p:cNvSpPr/>
          <p:nvPr/>
        </p:nvSpPr>
        <p:spPr>
          <a:xfrm>
            <a:off x="-27243" y="7620000"/>
            <a:ext cx="8561643" cy="507579"/>
          </a:xfrm>
          <a:prstGeom prst="rect">
            <a:avLst/>
          </a:prstGeom>
          <a:solidFill>
            <a:srgbClr val="1B7B2B"/>
          </a:solidFill>
          <a:ln>
            <a:solidFill>
              <a:srgbClr val="0B4F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MARCO TEÓRICO REFERENCIAL</a:t>
            </a:r>
            <a:endParaRPr sz="32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ounded Rectangle 73">
            <a:extLst>
              <a:ext uri="{FF2B5EF4-FFF2-40B4-BE49-F238E27FC236}">
                <a16:creationId xmlns:a16="http://schemas.microsoft.com/office/drawing/2014/main" id="{A14A0372-0E89-4BB9-8390-6E8E0C391D1B}"/>
              </a:ext>
            </a:extLst>
          </p:cNvPr>
          <p:cNvSpPr/>
          <p:nvPr/>
        </p:nvSpPr>
        <p:spPr>
          <a:xfrm>
            <a:off x="0" y="8763000"/>
            <a:ext cx="8339848" cy="144780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ts val="2106"/>
              </a:lnSpc>
            </a:pPr>
            <a:r>
              <a:rPr lang="en-US" sz="2400" dirty="0" err="1">
                <a:solidFill>
                  <a:srgbClr val="3F5340"/>
                </a:solidFill>
                <a:latin typeface="Arial" panose="020B0604020202020204" pitchFamily="34" charset="0"/>
                <a:cs typeface="Arial" panose="020B0604020202020204" pitchFamily="34" charset="0"/>
                <a:sym typeface="Bree Serif"/>
              </a:rPr>
              <a:t>Proporcione</a:t>
            </a:r>
            <a:r>
              <a:rPr lang="en-US" sz="2400" dirty="0">
                <a:solidFill>
                  <a:srgbClr val="3F5340"/>
                </a:solidFill>
                <a:latin typeface="Arial" panose="020B0604020202020204" pitchFamily="34" charset="0"/>
                <a:cs typeface="Arial" panose="020B0604020202020204" pitchFamily="34" charset="0"/>
                <a:sym typeface="Bree Serif"/>
              </a:rPr>
              <a:t> la o las </a:t>
            </a:r>
            <a:r>
              <a:rPr lang="en-US" sz="2400" dirty="0" err="1">
                <a:solidFill>
                  <a:srgbClr val="3F5340"/>
                </a:solidFill>
                <a:latin typeface="Arial" panose="020B0604020202020204" pitchFamily="34" charset="0"/>
                <a:cs typeface="Arial" panose="020B0604020202020204" pitchFamily="34" charset="0"/>
                <a:sym typeface="Bree Serif"/>
              </a:rPr>
              <a:t>teorías</a:t>
            </a:r>
            <a:r>
              <a:rPr lang="en-US" sz="2400" dirty="0">
                <a:solidFill>
                  <a:srgbClr val="3F5340"/>
                </a:solidFill>
                <a:latin typeface="Arial" panose="020B0604020202020204" pitchFamily="34" charset="0"/>
                <a:cs typeface="Arial" panose="020B0604020202020204" pitchFamily="34" charset="0"/>
                <a:sym typeface="Bree Serif"/>
              </a:rPr>
              <a:t> que </a:t>
            </a:r>
            <a:r>
              <a:rPr lang="en-US" sz="2400" dirty="0" err="1">
                <a:solidFill>
                  <a:srgbClr val="3F5340"/>
                </a:solidFill>
                <a:latin typeface="Arial" panose="020B0604020202020204" pitchFamily="34" charset="0"/>
                <a:cs typeface="Arial" panose="020B0604020202020204" pitchFamily="34" charset="0"/>
                <a:sym typeface="Bree Serif"/>
              </a:rPr>
              <a:t>respaldan</a:t>
            </a:r>
            <a:r>
              <a:rPr lang="en-US" sz="2400" dirty="0">
                <a:solidFill>
                  <a:srgbClr val="3F5340"/>
                </a:solidFill>
                <a:latin typeface="Arial" panose="020B0604020202020204" pitchFamily="34" charset="0"/>
                <a:cs typeface="Arial" panose="020B0604020202020204" pitchFamily="34" charset="0"/>
                <a:sym typeface="Bree Serif"/>
              </a:rPr>
              <a:t> la </a:t>
            </a:r>
            <a:r>
              <a:rPr lang="en-US" sz="2400" dirty="0" err="1">
                <a:solidFill>
                  <a:srgbClr val="3F5340"/>
                </a:solidFill>
                <a:latin typeface="Arial" panose="020B0604020202020204" pitchFamily="34" charset="0"/>
                <a:cs typeface="Arial" panose="020B0604020202020204" pitchFamily="34" charset="0"/>
                <a:sym typeface="Bree Serif"/>
              </a:rPr>
              <a:t>hipótesis</a:t>
            </a:r>
            <a:r>
              <a:rPr lang="en-US" sz="2400" dirty="0">
                <a:solidFill>
                  <a:srgbClr val="3F5340"/>
                </a:solidFill>
                <a:latin typeface="Arial" panose="020B0604020202020204" pitchFamily="34" charset="0"/>
                <a:cs typeface="Arial" panose="020B0604020202020204" pitchFamily="34" charset="0"/>
                <a:sym typeface="Bree Serif"/>
              </a:rPr>
              <a:t> de </a:t>
            </a:r>
            <a:r>
              <a:rPr lang="en-US" sz="2400" dirty="0" err="1">
                <a:solidFill>
                  <a:srgbClr val="3F5340"/>
                </a:solidFill>
                <a:latin typeface="Arial" panose="020B0604020202020204" pitchFamily="34" charset="0"/>
                <a:cs typeface="Arial" panose="020B0604020202020204" pitchFamily="34" charset="0"/>
                <a:sym typeface="Bree Serif"/>
              </a:rPr>
              <a:t>su</a:t>
            </a:r>
            <a:r>
              <a:rPr lang="en-US" sz="2400" dirty="0">
                <a:solidFill>
                  <a:srgbClr val="3F5340"/>
                </a:solidFill>
                <a:latin typeface="Arial" panose="020B0604020202020204" pitchFamily="34" charset="0"/>
                <a:cs typeface="Arial" panose="020B0604020202020204" pitchFamily="34" charset="0"/>
                <a:sym typeface="Bree Serif"/>
              </a:rPr>
              <a:t> </a:t>
            </a:r>
            <a:r>
              <a:rPr lang="en-US" sz="2400" dirty="0" err="1">
                <a:solidFill>
                  <a:srgbClr val="3F5340"/>
                </a:solidFill>
                <a:latin typeface="Arial" panose="020B0604020202020204" pitchFamily="34" charset="0"/>
                <a:cs typeface="Arial" panose="020B0604020202020204" pitchFamily="34" charset="0"/>
                <a:sym typeface="Bree Serif"/>
              </a:rPr>
              <a:t>trabajo</a:t>
            </a:r>
            <a:r>
              <a:rPr lang="en-US" sz="2400" dirty="0">
                <a:solidFill>
                  <a:srgbClr val="3F5340"/>
                </a:solidFill>
                <a:latin typeface="Arial" panose="020B0604020202020204" pitchFamily="34" charset="0"/>
                <a:cs typeface="Arial" panose="020B0604020202020204" pitchFamily="34" charset="0"/>
                <a:sym typeface="Bree Serif"/>
              </a:rPr>
              <a:t>.</a:t>
            </a:r>
          </a:p>
        </p:txBody>
      </p:sp>
      <p:pic>
        <p:nvPicPr>
          <p:cNvPr id="9" name="Imagen 8" descr="Universidad Juárez Autónoma de Tabasco - Wikipedia, la enciclopedia libre">
            <a:extLst>
              <a:ext uri="{FF2B5EF4-FFF2-40B4-BE49-F238E27FC236}">
                <a16:creationId xmlns:a16="http://schemas.microsoft.com/office/drawing/2014/main" id="{793367F4-AC3D-B2C8-9805-33E8C6689B2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75532" y="-988486"/>
            <a:ext cx="1445686" cy="1445686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F77D9153-E900-F08A-1717-7755E1F5095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10" y="116768"/>
            <a:ext cx="1239020" cy="1240673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171EB277-5BB9-565A-6695-8CD3AF26FF8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084" y="524176"/>
            <a:ext cx="1779059" cy="85064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</TotalTime>
  <Words>268</Words>
  <Application>Microsoft Office PowerPoint</Application>
  <PresentationFormat>Personalizado</PresentationFormat>
  <Paragraphs>26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8" baseType="lpstr">
      <vt:lpstr>Bree Serif</vt:lpstr>
      <vt:lpstr>Aptos</vt:lpstr>
      <vt:lpstr>Arial</vt:lpstr>
      <vt:lpstr>Roca One</vt:lpstr>
      <vt:lpstr>Klose Slab expanded</vt:lpstr>
      <vt:lpstr>Calibri</vt:lpstr>
      <vt:lpstr>Office Theme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Propuesta Cartel de Investigación</dc:title>
  <dc:creator>Juanita Valdivia</dc:creator>
  <cp:lastModifiedBy>Juanita Valdivia</cp:lastModifiedBy>
  <cp:revision>15</cp:revision>
  <dcterms:created xsi:type="dcterms:W3CDTF">2006-08-16T00:00:00Z</dcterms:created>
  <dcterms:modified xsi:type="dcterms:W3CDTF">2026-06-23T21:27:40Z</dcterms:modified>
  <dc:identifier>DAHC8lS1EKE</dc:identifier>
</cp:coreProperties>
</file>